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2.gif>
</file>

<file path=ppt/media/image3.gif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200"/>
              <a:buNone/>
              <a:defRPr sz="4200"/>
            </a:lvl1pPr>
            <a:lvl2pPr lvl="1">
              <a:spcBef>
                <a:spcPts val="0"/>
              </a:spcBef>
              <a:buSzPts val="4200"/>
              <a:buNone/>
              <a:defRPr sz="4200"/>
            </a:lvl2pPr>
            <a:lvl3pPr lvl="2">
              <a:spcBef>
                <a:spcPts val="0"/>
              </a:spcBef>
              <a:buSzPts val="4200"/>
              <a:buNone/>
              <a:defRPr sz="4200"/>
            </a:lvl3pPr>
            <a:lvl4pPr lvl="3">
              <a:spcBef>
                <a:spcPts val="0"/>
              </a:spcBef>
              <a:buSzPts val="4200"/>
              <a:buNone/>
              <a:defRPr sz="4200"/>
            </a:lvl4pPr>
            <a:lvl5pPr lvl="4">
              <a:spcBef>
                <a:spcPts val="0"/>
              </a:spcBef>
              <a:buSzPts val="4200"/>
              <a:buNone/>
              <a:defRPr sz="4200"/>
            </a:lvl5pPr>
            <a:lvl6pPr lvl="5">
              <a:spcBef>
                <a:spcPts val="0"/>
              </a:spcBef>
              <a:buSzPts val="4200"/>
              <a:buNone/>
              <a:defRPr sz="4200"/>
            </a:lvl6pPr>
            <a:lvl7pPr lvl="6">
              <a:spcBef>
                <a:spcPts val="0"/>
              </a:spcBef>
              <a:buSzPts val="4200"/>
              <a:buNone/>
              <a:defRPr sz="4200"/>
            </a:lvl7pPr>
            <a:lvl8pPr lvl="7">
              <a:spcBef>
                <a:spcPts val="0"/>
              </a:spcBef>
              <a:buSzPts val="4200"/>
              <a:buNone/>
              <a:defRPr sz="4200"/>
            </a:lvl8pPr>
            <a:lvl9pPr lvl="8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1800"/>
              <a:buNone/>
              <a:defRPr sz="1800"/>
            </a:lvl1pPr>
            <a:lvl2pPr lvl="1">
              <a:spcBef>
                <a:spcPts val="0"/>
              </a:spcBef>
              <a:buSzPts val="1800"/>
              <a:buNone/>
              <a:defRPr sz="1800"/>
            </a:lvl2pPr>
            <a:lvl3pPr lvl="2">
              <a:spcBef>
                <a:spcPts val="0"/>
              </a:spcBef>
              <a:buSzPts val="1800"/>
              <a:buNone/>
              <a:defRPr sz="1800"/>
            </a:lvl3pPr>
            <a:lvl4pPr lvl="3">
              <a:spcBef>
                <a:spcPts val="0"/>
              </a:spcBef>
              <a:buSzPts val="1800"/>
              <a:buNone/>
              <a:defRPr sz="1800"/>
            </a:lvl4pPr>
            <a:lvl5pPr lvl="4">
              <a:spcBef>
                <a:spcPts val="0"/>
              </a:spcBef>
              <a:buSzPts val="1800"/>
              <a:buNone/>
              <a:defRPr sz="1800"/>
            </a:lvl5pPr>
            <a:lvl6pPr lvl="5">
              <a:spcBef>
                <a:spcPts val="0"/>
              </a:spcBef>
              <a:buSzPts val="1800"/>
              <a:buNone/>
              <a:defRPr sz="1800"/>
            </a:lvl6pPr>
            <a:lvl7pPr lvl="6">
              <a:spcBef>
                <a:spcPts val="0"/>
              </a:spcBef>
              <a:buSzPts val="1800"/>
              <a:buNone/>
              <a:defRPr sz="1800"/>
            </a:lvl7pPr>
            <a:lvl8pPr lvl="7">
              <a:spcBef>
                <a:spcPts val="0"/>
              </a:spcBef>
              <a:buSzPts val="1800"/>
              <a:buNone/>
              <a:defRPr sz="1800"/>
            </a:lvl8pPr>
            <a:lvl9pPr lvl="8">
              <a:spcBef>
                <a:spcPts val="0"/>
              </a:spcBef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6000"/>
              <a:buNone/>
              <a:defRPr sz="6000"/>
            </a:lvl1pPr>
            <a:lvl2pPr lvl="1">
              <a:spcBef>
                <a:spcPts val="0"/>
              </a:spcBef>
              <a:buSzPts val="6000"/>
              <a:buNone/>
              <a:defRPr sz="6000"/>
            </a:lvl2pPr>
            <a:lvl3pPr lvl="2">
              <a:spcBef>
                <a:spcPts val="0"/>
              </a:spcBef>
              <a:buSzPts val="6000"/>
              <a:buNone/>
              <a:defRPr sz="6000"/>
            </a:lvl3pPr>
            <a:lvl4pPr lvl="3">
              <a:spcBef>
                <a:spcPts val="0"/>
              </a:spcBef>
              <a:buSzPts val="6000"/>
              <a:buNone/>
              <a:defRPr sz="6000"/>
            </a:lvl4pPr>
            <a:lvl5pPr lvl="4">
              <a:spcBef>
                <a:spcPts val="0"/>
              </a:spcBef>
              <a:buSzPts val="6000"/>
              <a:buNone/>
              <a:defRPr sz="6000"/>
            </a:lvl5pPr>
            <a:lvl6pPr lvl="5">
              <a:spcBef>
                <a:spcPts val="0"/>
              </a:spcBef>
              <a:buSzPts val="6000"/>
              <a:buNone/>
              <a:defRPr sz="6000"/>
            </a:lvl6pPr>
            <a:lvl7pPr lvl="6">
              <a:spcBef>
                <a:spcPts val="0"/>
              </a:spcBef>
              <a:buSzPts val="6000"/>
              <a:buNone/>
              <a:defRPr sz="6000"/>
            </a:lvl7pPr>
            <a:lvl8pPr lvl="7">
              <a:spcBef>
                <a:spcPts val="0"/>
              </a:spcBef>
              <a:buSzPts val="6000"/>
              <a:buNone/>
              <a:defRPr sz="6000"/>
            </a:lvl8pPr>
            <a:lvl9pPr lvl="8">
              <a:spcBef>
                <a:spcPts val="0"/>
              </a:spcBef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arxiv.org/abs/1502.00046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A86E8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Face Swapping 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Shraddha Jain, Tarmily Wen, Hongrui Zheng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References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471900" y="1919075"/>
            <a:ext cx="81078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Davis E. King, “Max Margin Object Detection”, </a:t>
            </a:r>
            <a:r>
              <a:rPr lang="en">
                <a:hlinkClick r:id="rId3"/>
              </a:rPr>
              <a:t>arXiv:1502.00046</a:t>
            </a:r>
            <a:r>
              <a:rPr lang="en"/>
              <a:t> [cs.CV]</a:t>
            </a:r>
          </a:p>
          <a:p>
            <a:pPr indent="-317500" lvl="0" marL="457200" rtl="0">
              <a:spcBef>
                <a:spcPts val="0"/>
              </a:spcBef>
              <a:buSzPts val="1400"/>
              <a:buAutoNum type="arabicPeriod"/>
            </a:pPr>
            <a:r>
              <a:rPr lang="en"/>
              <a:t>Vahid Kazemi, Josephine Sullivan, “One Millisecond Face Alignment with an Ensemble of Regression Trees”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3000"/>
              <a:t>Thanks!</a:t>
            </a:r>
          </a:p>
        </p:txBody>
      </p:sp>
      <p:pic>
        <p:nvPicPr>
          <p:cNvPr descr="Black and white upward shot of Golden Gate Bridge" id="128" name="Shape 128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Introduction</a:t>
            </a:r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The goal of this project was to implement Face Swapping between two videos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Methodology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Face Detection</a:t>
            </a:r>
            <a:r>
              <a:rPr b="1" lang="en"/>
              <a:t>: </a:t>
            </a:r>
            <a:r>
              <a:rPr lang="en"/>
              <a:t>dlib’s HOG based detector is used. Dlib’s cnn-based detector is also tested but didn’t show much improvement.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●"/>
            </a:pPr>
            <a:r>
              <a:rPr b="1" lang="en"/>
              <a:t>Facial Landmarks: </a:t>
            </a:r>
            <a:r>
              <a:rPr lang="en"/>
              <a:t>dlib’s shape detector with the model that predicts 68 points facial landmarks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4646425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Feature</a:t>
            </a:r>
            <a:r>
              <a:rPr lang="en"/>
              <a:t> </a:t>
            </a:r>
            <a:r>
              <a:rPr b="1" lang="en"/>
              <a:t>Tracking</a:t>
            </a:r>
            <a:r>
              <a:rPr lang="en"/>
              <a:t>: Detect every frame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●"/>
            </a:pPr>
            <a:r>
              <a:rPr b="1" lang="en"/>
              <a:t>Face</a:t>
            </a:r>
            <a:r>
              <a:rPr lang="en"/>
              <a:t> </a:t>
            </a:r>
            <a:r>
              <a:rPr b="1" lang="en"/>
              <a:t>Swapping</a:t>
            </a:r>
            <a:r>
              <a:rPr lang="en"/>
              <a:t>: Morphing with Delaunay Triangulation and cv2.seamlessClone() with face cutout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Results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4800"/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11100"/>
            <a:ext cx="9144000" cy="658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05225"/>
            <a:ext cx="9144000" cy="675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Analysis and Future Works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Analysis and Future Works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/>
              <a:t>Analysis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Extracted face from one frame of original video, and morphed into position with holes cutout for eyes and mouth worked pretty good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●"/>
            </a:pPr>
            <a:r>
              <a:rPr lang="en"/>
              <a:t>Detection in every frame results in shaky motions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477205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/>
              <a:t>Future Works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Optical flow for point tracking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 Face Angles 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Live Swapping 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●"/>
            </a:pPr>
            <a:r>
              <a:rPr lang="en"/>
              <a:t>Using a 3d face model instead of simple warping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